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0" r:id="rId10"/>
    <p:sldId id="272" r:id="rId11"/>
    <p:sldId id="273" r:id="rId12"/>
    <p:sldId id="274" r:id="rId13"/>
    <p:sldId id="275" r:id="rId14"/>
    <p:sldId id="269" r:id="rId15"/>
    <p:sldId id="261" r:id="rId16"/>
    <p:sldId id="276" r:id="rId17"/>
    <p:sldId id="277" r:id="rId18"/>
    <p:sldId id="278" r:id="rId19"/>
    <p:sldId id="262" r:id="rId20"/>
    <p:sldId id="263" r:id="rId21"/>
    <p:sldId id="264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C9A20F-C5CD-4BDE-9F04-47E323E8C4D1}" type="datetimeFigureOut">
              <a:rPr lang="fr-FR" smtClean="0"/>
              <a:pPr/>
              <a:t>09/06/2015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B57CD1A-26C5-4FA8-B340-E0C70AF9B7CB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Consignes et assistance vidéo Link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375853"/>
              </p:ext>
            </p:extLst>
          </p:nvPr>
        </p:nvGraphicFramePr>
        <p:xfrm>
          <a:off x="623379" y="2996952"/>
          <a:ext cx="7776865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772017"/>
                <a:gridCol w="2057376"/>
                <a:gridCol w="2112316"/>
                <a:gridCol w="1835156"/>
              </a:tblGrid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Box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PerformedAction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u="sng" dirty="0" err="1">
                          <a:effectLst/>
                        </a:rPr>
                        <a:t>idBox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BoxTypeSize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BoxIsUsed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BoxIsDammaged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idDoorLocker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DoorLocker_OpenState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DoorLocker_LockState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idExtractCode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Linked_idPackage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ExtractCodeExpiryTime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idPerformedAction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EditedTable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ActionMessage</a:t>
                      </a:r>
                      <a:endParaRPr lang="fr-F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Time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34591"/>
              </p:ext>
            </p:extLst>
          </p:nvPr>
        </p:nvGraphicFramePr>
        <p:xfrm>
          <a:off x="623380" y="4221088"/>
          <a:ext cx="7776863" cy="91440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909869"/>
                <a:gridCol w="2044784"/>
                <a:gridCol w="1911105"/>
                <a:gridCol w="1911105"/>
              </a:tblGrid>
              <a:tr h="151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Console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DCB_Controler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7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u="sng" dirty="0" err="1">
                          <a:effectLst/>
                        </a:rPr>
                        <a:t>idConsole</a:t>
                      </a:r>
                      <a:endParaRPr lang="fr-FR" sz="1200" b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b="0" dirty="0">
                          <a:effectLst/>
                        </a:rPr>
                        <a:t>Boxes</a:t>
                      </a:r>
                      <a:endParaRPr lang="fr-FR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idDCB_Controler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id_DoorLocker_1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id_DoorLocker_2</a:t>
                      </a:r>
                      <a:endParaRPr lang="fr-F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</a:rPr>
                        <a:t>idPackage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UserType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UserCompanyPass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UserPersonalPass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u="sng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UserPassWord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2204864"/>
            <a:ext cx="429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smtClean="0"/>
              <a:t>Règles de gestions : sélection des </a:t>
            </a:r>
            <a:r>
              <a:rPr lang="fr-FR" dirty="0" err="1" smtClean="0"/>
              <a:t>entitées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445224"/>
            <a:ext cx="6850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: </a:t>
            </a:r>
            <a:r>
              <a:rPr lang="fr-FR" dirty="0"/>
              <a:t>Une consigne peut contenir aucun, un ou plusieurs colis, </a:t>
            </a:r>
            <a:endParaRPr lang="fr-FR" dirty="0" smtClean="0"/>
          </a:p>
          <a:p>
            <a:r>
              <a:rPr lang="fr-FR" dirty="0" smtClean="0"/>
              <a:t>un </a:t>
            </a:r>
            <a:r>
              <a:rPr lang="fr-FR" dirty="0"/>
              <a:t>colis ne peut appartenir qu’à une et une seule consigne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54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Modélisation du MCD</a:t>
            </a:r>
          </a:p>
          <a:p>
            <a:endParaRPr lang="fr-FR" dirty="0"/>
          </a:p>
        </p:txBody>
      </p:sp>
      <p:pic>
        <p:nvPicPr>
          <p:cNvPr id="7170" name="Picture 2" descr="M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48880"/>
            <a:ext cx="5943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6453336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54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/>
              <a:t>Création du </a:t>
            </a:r>
            <a:r>
              <a:rPr lang="fr-FR" dirty="0" smtClean="0"/>
              <a:t>MLD</a:t>
            </a:r>
            <a:endParaRPr lang="fr-FR" dirty="0"/>
          </a:p>
        </p:txBody>
      </p:sp>
      <p:pic>
        <p:nvPicPr>
          <p:cNvPr id="8194" name="Picture 2" descr="M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896"/>
            <a:ext cx="5759450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6483052"/>
            <a:ext cx="2088232" cy="52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fr-FR" dirty="0" smtClean="0"/>
              <a:t>Générer </a:t>
            </a:r>
            <a:r>
              <a:rPr lang="fr-FR" dirty="0"/>
              <a:t>le SQL à partir du </a:t>
            </a:r>
            <a:r>
              <a:rPr lang="fr-FR" dirty="0" smtClean="0"/>
              <a:t>MLD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MySQL </a:t>
            </a:r>
            <a:r>
              <a:rPr lang="fr-FR" dirty="0" err="1" smtClean="0"/>
              <a:t>Workbench</a:t>
            </a:r>
            <a:endParaRPr lang="fr-FR" dirty="0" smtClean="0"/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fr-FR" dirty="0" smtClean="0"/>
              <a:t>Plugin </a:t>
            </a:r>
            <a:r>
              <a:rPr lang="fr-FR" dirty="0" err="1" smtClean="0"/>
              <a:t>FireFox</a:t>
            </a:r>
            <a:r>
              <a:rPr lang="fr-FR" dirty="0" smtClean="0"/>
              <a:t> : </a:t>
            </a:r>
            <a:r>
              <a:rPr lang="fr-FR" dirty="0" err="1" smtClean="0"/>
              <a:t>SQLite</a:t>
            </a:r>
            <a:r>
              <a:rPr lang="fr-FR" dirty="0" smtClean="0"/>
              <a:t> Manager</a:t>
            </a:r>
          </a:p>
        </p:txBody>
      </p:sp>
    </p:spTree>
    <p:extLst>
      <p:ext uri="{BB962C8B-B14F-4D97-AF65-F5344CB8AC3E}">
        <p14:creationId xmlns:p14="http://schemas.microsoft.com/office/powerpoint/2010/main" val="2825066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	Conception préliminaire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 descr="ClassDiagram_Local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3600400" cy="445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5589240"/>
            <a:ext cx="360040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97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	Conception détaillée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Communication à la base de données </a:t>
            </a:r>
          </a:p>
          <a:p>
            <a:pPr lvl="1"/>
            <a:r>
              <a:rPr lang="fr-FR" dirty="0" smtClean="0"/>
              <a:t>Module </a:t>
            </a:r>
            <a:r>
              <a:rPr lang="fr-FR" dirty="0" err="1" smtClean="0"/>
              <a:t>QtSql</a:t>
            </a:r>
            <a:endParaRPr lang="fr-FR" dirty="0" smtClean="0"/>
          </a:p>
          <a:p>
            <a:pPr lvl="1"/>
            <a:r>
              <a:rPr lang="fr-FR" dirty="0" err="1" smtClean="0"/>
              <a:t>Requetes</a:t>
            </a:r>
            <a:r>
              <a:rPr lang="fr-FR" dirty="0" smtClean="0"/>
              <a:t> SQL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Interface Homme Machines</a:t>
            </a:r>
          </a:p>
          <a:p>
            <a:pPr lvl="1"/>
            <a:r>
              <a:rPr lang="fr-FR" dirty="0" smtClean="0"/>
              <a:t>Maintenance</a:t>
            </a:r>
          </a:p>
          <a:p>
            <a:pPr lvl="1"/>
            <a:r>
              <a:rPr lang="fr-FR" dirty="0" smtClean="0"/>
              <a:t>Configuration du site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89120"/>
          </a:xfrm>
        </p:spPr>
        <p:txBody>
          <a:bodyPr/>
          <a:lstStyle/>
          <a:p>
            <a:r>
              <a:rPr lang="fr-FR" dirty="0" smtClean="0"/>
              <a:t>Drivers compatible avec le module </a:t>
            </a:r>
            <a:r>
              <a:rPr lang="fr-FR" dirty="0" err="1" smtClean="0"/>
              <a:t>QtSql</a:t>
            </a:r>
            <a:endParaRPr lang="fr-FR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61747"/>
              </p:ext>
            </p:extLst>
          </p:nvPr>
        </p:nvGraphicFramePr>
        <p:xfrm>
          <a:off x="1187624" y="3178657"/>
          <a:ext cx="658368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Pilote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Base de données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Disponible en open source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QDB2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IBM DB2 version 7.1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QIBASE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Borland InterBase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MySQL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QOCI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Oracle (Oracle Call Interface)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QODBC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ODBC (inclut Microsoft SQL Server)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QPSQL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PostgreSQL versions 6.x et 7.x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QSQLITE 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SQLite version 3 et ultérieure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highlight>
                            <a:srgbClr val="FFFF00"/>
                          </a:highlight>
                        </a:rPr>
                        <a:t>Oui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QSQLITE2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SQLite version 2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Non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8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QTDS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Sybase Adaptive Server </a:t>
                      </a:r>
                      <a:endParaRPr lang="fr-F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Non 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57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	Conception détaillée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78" y="2435189"/>
            <a:ext cx="6274643" cy="4389437"/>
          </a:xfrm>
        </p:spPr>
      </p:pic>
      <p:sp>
        <p:nvSpPr>
          <p:cNvPr id="5" name="TextBox 4"/>
          <p:cNvSpPr txBox="1"/>
          <p:nvPr/>
        </p:nvSpPr>
        <p:spPr>
          <a:xfrm>
            <a:off x="457200" y="2076161"/>
            <a:ext cx="331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Création d’une base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20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	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None/>
            </a:pPr>
            <a:r>
              <a:rPr lang="fr-FR" dirty="0" smtClean="0"/>
              <a:t>Introduction / Présentation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Analyse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préliminaire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Conception détaillée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unitaires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/>
              <a:t>Tests d’intégration</a:t>
            </a:r>
          </a:p>
          <a:p>
            <a:pPr marL="571500" indent="-571500">
              <a:buNone/>
            </a:pPr>
            <a:r>
              <a:rPr lang="fr-FR" dirty="0" smtClean="0"/>
              <a:t>Conclusion personnelle et générale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V.	Tests d’intégration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214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Conclusion personnelle et générale.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3967170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Commanditaire : </a:t>
            </a:r>
          </a:p>
          <a:p>
            <a:pPr lvl="1"/>
            <a:r>
              <a:rPr lang="fr-FR" dirty="0" smtClean="0"/>
              <a:t>Filiale de </a:t>
            </a:r>
            <a:r>
              <a:rPr lang="fr-FR" dirty="0" err="1" smtClean="0"/>
              <a:t>ByBox</a:t>
            </a:r>
            <a:endParaRPr lang="fr-FR" dirty="0" smtClean="0"/>
          </a:p>
          <a:p>
            <a:pPr lvl="1"/>
            <a:r>
              <a:rPr lang="fr-FR" dirty="0" smtClean="0"/>
              <a:t>Gestion de stock ou de zones de stockages </a:t>
            </a:r>
          </a:p>
          <a:p>
            <a:pPr lvl="1"/>
            <a:r>
              <a:rPr lang="fr-FR" dirty="0" smtClean="0"/>
              <a:t>Systèmes de consignes automatique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2000240"/>
            <a:ext cx="2379662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2379662" cy="20462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995" y="4132267"/>
            <a:ext cx="1171575" cy="1797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Utilisations prévues</a:t>
            </a:r>
          </a:p>
          <a:p>
            <a:pPr lvl="1"/>
            <a:r>
              <a:rPr lang="fr-FR" dirty="0" smtClean="0"/>
              <a:t>Consignes business to business</a:t>
            </a:r>
          </a:p>
          <a:p>
            <a:pPr lvl="1"/>
            <a:r>
              <a:rPr lang="fr-FR" dirty="0" smtClean="0"/>
              <a:t>Consignes postales (Partie du projet)</a:t>
            </a:r>
          </a:p>
          <a:p>
            <a:pPr lvl="1"/>
            <a:r>
              <a:rPr lang="fr-FR" dirty="0" smtClean="0"/>
              <a:t>Consignes à bagages</a:t>
            </a:r>
          </a:p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857224" y="4000504"/>
            <a:ext cx="7355380" cy="2724712"/>
            <a:chOff x="74140" y="2463885"/>
            <a:chExt cx="10446007" cy="3869597"/>
          </a:xfrm>
        </p:grpSpPr>
        <p:cxnSp>
          <p:nvCxnSpPr>
            <p:cNvPr id="5" name="Straight Connector 24"/>
            <p:cNvCxnSpPr/>
            <p:nvPr/>
          </p:nvCxnSpPr>
          <p:spPr>
            <a:xfrm flipV="1">
              <a:off x="6351373" y="3587352"/>
              <a:ext cx="2561968" cy="13370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6" name="Group 13"/>
            <p:cNvGrpSpPr/>
            <p:nvPr/>
          </p:nvGrpSpPr>
          <p:grpSpPr>
            <a:xfrm>
              <a:off x="74140" y="4188623"/>
              <a:ext cx="4886797" cy="1988340"/>
              <a:chOff x="700216" y="4188623"/>
              <a:chExt cx="4886797" cy="1988340"/>
            </a:xfrm>
          </p:grpSpPr>
          <p:pic>
            <p:nvPicPr>
              <p:cNvPr id="16" name="Picture 2" descr="http://nouste-taxi.com/wp-content/uploads/2012/06/Fotolia_28273054_X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113" y="4741199"/>
                <a:ext cx="2120900" cy="143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"/>
              <p:cNvSpPr/>
              <p:nvPr/>
            </p:nvSpPr>
            <p:spPr>
              <a:xfrm>
                <a:off x="700216" y="4188623"/>
                <a:ext cx="2257168" cy="539902"/>
              </a:xfrm>
              <a:prstGeom prst="round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 smtClean="0"/>
                  <a:t>N°Colis</a:t>
                </a:r>
                <a:endParaRPr lang="fr-FR" sz="1100" dirty="0"/>
              </a:p>
            </p:txBody>
          </p:sp>
          <p:cxnSp>
            <p:nvCxnSpPr>
              <p:cNvPr id="18" name="Straight Connector 5"/>
              <p:cNvCxnSpPr/>
              <p:nvPr/>
            </p:nvCxnSpPr>
            <p:spPr>
              <a:xfrm flipH="1" flipV="1">
                <a:off x="3863546" y="4471248"/>
                <a:ext cx="444843" cy="6114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0"/>
              <p:cNvCxnSpPr>
                <a:stCxn id="17" idx="3"/>
              </p:cNvCxnSpPr>
              <p:nvPr/>
            </p:nvCxnSpPr>
            <p:spPr>
              <a:xfrm>
                <a:off x="2957384" y="4458575"/>
                <a:ext cx="906162" cy="18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Plus 6"/>
            <p:cNvSpPr/>
            <p:nvPr/>
          </p:nvSpPr>
          <p:spPr>
            <a:xfrm>
              <a:off x="7693046" y="3315503"/>
              <a:ext cx="543698" cy="543698"/>
            </a:xfrm>
            <a:prstGeom prst="mathPlus">
              <a:avLst>
                <a:gd name="adj1" fmla="val 8369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Minus 22"/>
            <p:cNvSpPr/>
            <p:nvPr/>
          </p:nvSpPr>
          <p:spPr>
            <a:xfrm>
              <a:off x="6465820" y="4898810"/>
              <a:ext cx="2841904" cy="327711"/>
            </a:xfrm>
            <a:prstGeom prst="mathMinus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Minus 21"/>
            <p:cNvSpPr/>
            <p:nvPr/>
          </p:nvSpPr>
          <p:spPr>
            <a:xfrm>
              <a:off x="4580109" y="3347000"/>
              <a:ext cx="527824" cy="527824"/>
            </a:xfrm>
            <a:prstGeom prst="mathMinus">
              <a:avLst>
                <a:gd name="adj1" fmla="val 11034"/>
              </a:avLst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151" y="3671888"/>
              <a:ext cx="2857500" cy="2505075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764" y="4340053"/>
              <a:ext cx="1993429" cy="1993429"/>
            </a:xfrm>
            <a:prstGeom prst="rect">
              <a:avLst/>
            </a:prstGeom>
          </p:spPr>
        </p:pic>
        <p:sp>
          <p:nvSpPr>
            <p:cNvPr id="12" name="Rounded Rectangle 18"/>
            <p:cNvSpPr/>
            <p:nvPr/>
          </p:nvSpPr>
          <p:spPr>
            <a:xfrm>
              <a:off x="8287693" y="4130132"/>
              <a:ext cx="2232454" cy="543698"/>
            </a:xfrm>
            <a:prstGeom prst="roundRect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N°Colis : XXXXXX</a:t>
              </a:r>
            </a:p>
            <a:p>
              <a:pPr algn="ctr"/>
              <a:r>
                <a:rPr lang="fr-FR" sz="1100" dirty="0" smtClean="0"/>
                <a:t>Consigne : XX</a:t>
              </a:r>
              <a:endParaRPr lang="fr-FR" sz="1100" dirty="0"/>
            </a:p>
          </p:txBody>
        </p:sp>
        <p:sp>
          <p:nvSpPr>
            <p:cNvPr id="13" name="Right Arrow 15"/>
            <p:cNvSpPr/>
            <p:nvPr/>
          </p:nvSpPr>
          <p:spPr>
            <a:xfrm>
              <a:off x="3824416" y="4471248"/>
              <a:ext cx="1324234" cy="453177"/>
            </a:xfrm>
            <a:prstGeom prst="righ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Livraisons</a:t>
              </a:r>
              <a:endParaRPr lang="fr-FR" sz="1100" dirty="0"/>
            </a:p>
          </p:txBody>
        </p:sp>
        <p:sp>
          <p:nvSpPr>
            <p:cNvPr id="14" name="Left Arrow 16"/>
            <p:cNvSpPr/>
            <p:nvPr/>
          </p:nvSpPr>
          <p:spPr>
            <a:xfrm>
              <a:off x="3827984" y="3884258"/>
              <a:ext cx="1324234" cy="418232"/>
            </a:xfrm>
            <a:prstGeom prst="leftArrow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Retraits</a:t>
              </a:r>
              <a:endParaRPr lang="fr-FR" sz="1100" dirty="0"/>
            </a:p>
          </p:txBody>
        </p:sp>
        <p:pic>
          <p:nvPicPr>
            <p:cNvPr id="15" name="Picture 2" descr="http://www.fancyicons.com/free-icons/108/occupations/png/256/technicalsupportrepresentative_male_dark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865" y="2463885"/>
              <a:ext cx="1165225" cy="116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l’existant</a:t>
            </a:r>
            <a:endParaRPr lang="fr-FR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7224" y="2928934"/>
          <a:ext cx="7508124" cy="292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3" imgW="4264560" imgH="1664280" progId="">
                  <p:embed/>
                </p:oleObj>
              </mc:Choice>
              <mc:Fallback>
                <p:oleObj r:id="rId3" imgW="4264560" imgH="1664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2928934"/>
                        <a:ext cx="7508124" cy="292895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Synoptique de la solution</a:t>
            </a:r>
            <a:endParaRPr lang="fr-FR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5720" y="2928934"/>
          <a:ext cx="8239643" cy="321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3" imgW="4264560" imgH="1664280" progId="">
                  <p:embed/>
                </p:oleObj>
              </mc:Choice>
              <mc:Fallback>
                <p:oleObj r:id="rId3" imgW="4264560" imgH="1664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2928934"/>
                        <a:ext cx="8239643" cy="3214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/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/>
          <a:lstStyle/>
          <a:p>
            <a:r>
              <a:rPr lang="fr-FR" dirty="0" smtClean="0"/>
              <a:t>Partie système:</a:t>
            </a:r>
          </a:p>
          <a:p>
            <a:pPr lvl="1"/>
            <a:r>
              <a:rPr lang="fr-FR" dirty="0" smtClean="0"/>
              <a:t>Mise à niveau de Linux (</a:t>
            </a:r>
            <a:r>
              <a:rPr lang="fr-FR" dirty="0" err="1" smtClean="0"/>
              <a:t>OpenSUSE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Système de mise à jour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Partie application :</a:t>
            </a:r>
          </a:p>
          <a:p>
            <a:pPr lvl="1"/>
            <a:r>
              <a:rPr lang="fr-FR" dirty="0" smtClean="0"/>
              <a:t>Evolution vers le c++ avec </a:t>
            </a:r>
            <a:r>
              <a:rPr lang="fr-FR" dirty="0" err="1" smtClean="0"/>
              <a:t>Qt</a:t>
            </a:r>
            <a:endParaRPr lang="fr-FR" dirty="0" smtClean="0"/>
          </a:p>
          <a:p>
            <a:pPr lvl="1"/>
            <a:r>
              <a:rPr lang="fr-FR" dirty="0" smtClean="0"/>
              <a:t>Interface de maintenance et de configuration</a:t>
            </a:r>
          </a:p>
          <a:p>
            <a:pPr lvl="1"/>
            <a:r>
              <a:rPr lang="fr-FR" dirty="0" smtClean="0"/>
              <a:t>Assistance en ligne</a:t>
            </a:r>
          </a:p>
          <a:p>
            <a:pPr lvl="1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214554"/>
            <a:ext cx="892175" cy="6683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071942"/>
            <a:ext cx="661987" cy="661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fr-FR" dirty="0" smtClean="0"/>
              <a:t>I.	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d’utilisations</a:t>
            </a:r>
            <a:endParaRPr lang="fr-FR" dirty="0"/>
          </a:p>
        </p:txBody>
      </p:sp>
      <p:pic>
        <p:nvPicPr>
          <p:cNvPr id="6146" name="Picture 2" descr="UseCase_LockerContr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524125"/>
            <a:ext cx="57626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	Conception préliminaire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Basé sur la librairie </a:t>
            </a:r>
            <a:r>
              <a:rPr lang="fr-FR" dirty="0" err="1" smtClean="0"/>
              <a:t>SQLite</a:t>
            </a:r>
            <a:endParaRPr lang="fr-FR" dirty="0" smtClean="0"/>
          </a:p>
          <a:p>
            <a:r>
              <a:rPr lang="fr-FR" dirty="0"/>
              <a:t>Conception de la base de données</a:t>
            </a:r>
          </a:p>
          <a:p>
            <a:pPr lvl="1"/>
            <a:r>
              <a:rPr lang="fr-FR" dirty="0"/>
              <a:t>Règles de gestions </a:t>
            </a:r>
          </a:p>
          <a:p>
            <a:pPr lvl="1"/>
            <a:r>
              <a:rPr lang="fr-FR" dirty="0"/>
              <a:t>Modélisation du MCD</a:t>
            </a:r>
          </a:p>
          <a:p>
            <a:pPr lvl="1"/>
            <a:r>
              <a:rPr lang="fr-FR" dirty="0"/>
              <a:t>Création du MLD</a:t>
            </a:r>
          </a:p>
          <a:p>
            <a:pPr lvl="1"/>
            <a:r>
              <a:rPr lang="fr-FR" dirty="0"/>
              <a:t>Générer le SQL à partir du MLD</a:t>
            </a:r>
            <a:endParaRPr lang="fr-FR" dirty="0"/>
          </a:p>
        </p:txBody>
      </p:sp>
      <p:pic>
        <p:nvPicPr>
          <p:cNvPr id="9218" name="Picture 2" descr="SQL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2214554"/>
            <a:ext cx="19587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473</TotalTime>
  <Words>361</Words>
  <Application>Microsoft Office PowerPoint</Application>
  <PresentationFormat>On-screen Show (4:3)</PresentationFormat>
  <Paragraphs>141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Constantia</vt:lpstr>
      <vt:lpstr>Times New Roman</vt:lpstr>
      <vt:lpstr>Wingdings 2</vt:lpstr>
      <vt:lpstr>Débit</vt:lpstr>
      <vt:lpstr>Soutenance de projet</vt:lpstr>
      <vt:lpstr>Plan de la soutenance</vt:lpstr>
      <vt:lpstr>Introduction / Présentation</vt:lpstr>
      <vt:lpstr>Introduction / Présentation</vt:lpstr>
      <vt:lpstr>Introduction / Présentation</vt:lpstr>
      <vt:lpstr>Introduction / Présentation</vt:lpstr>
      <vt:lpstr>Introduction / Présentation</vt:lpstr>
      <vt:lpstr>I. Analyse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II. Conception préliminaire</vt:lpstr>
      <vt:lpstr>III. Conception détaillée </vt:lpstr>
      <vt:lpstr>III. Conception détaillée</vt:lpstr>
      <vt:lpstr>III. Conception détaillée</vt:lpstr>
      <vt:lpstr>PowerPoint Presentation</vt:lpstr>
      <vt:lpstr>IV. Tests unitaires</vt:lpstr>
      <vt:lpstr>V. Tests d’intégration</vt:lpstr>
      <vt:lpstr>Conclusion personnelle et générale.</vt:lpstr>
    </vt:vector>
  </TitlesOfParts>
  <Company>IMMAC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bts2</dc:creator>
  <cp:lastModifiedBy>XAdministrator</cp:lastModifiedBy>
  <cp:revision>44</cp:revision>
  <dcterms:created xsi:type="dcterms:W3CDTF">2015-06-09T08:18:25Z</dcterms:created>
  <dcterms:modified xsi:type="dcterms:W3CDTF">2015-06-09T22:43:02Z</dcterms:modified>
</cp:coreProperties>
</file>